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layfair Displ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fairDispl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Lato-regular.fntdata"/><Relationship Id="rId27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767f9c722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767f9c722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767f9c722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767f9c722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a2134688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a2134688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767f9c722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767f9c722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767f9c722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767f9c722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a2134688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a2134688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a2134688f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a2134688f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a2134688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a2134688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767f9c722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767f9c722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9ff36b0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9ff36b0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767f9c72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767f9c72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767f9c722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767f9c72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767f9c722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767f9c722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767f9c722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767f9c722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767f9c722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767f9c722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767f9c722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767f9c722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767f9c722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767f9c722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gif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300" y="1163275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Redes Neuronales</a:t>
            </a:r>
            <a:endParaRPr sz="40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911050" y="2571750"/>
            <a:ext cx="3321900" cy="15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Dammiano, Agustín - 57702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Donoso Naumczuk, Alan - 57583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Sanz Gorostiaga, Lucas - 56312</a:t>
            </a:r>
            <a:br>
              <a:rPr lang="es" sz="1400">
                <a:solidFill>
                  <a:srgbClr val="FFFFFF"/>
                </a:solidFill>
              </a:rPr>
            </a:br>
            <a:r>
              <a:rPr lang="es" sz="1400">
                <a:solidFill>
                  <a:srgbClr val="FFFFFF"/>
                </a:solidFill>
              </a:rPr>
              <a:t>Torreguitar, José - 57519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450" y="276663"/>
            <a:ext cx="4400550" cy="36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00" y="283175"/>
            <a:ext cx="4286250" cy="366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/>
        </p:nvSpPr>
        <p:spPr>
          <a:xfrm>
            <a:off x="3363625" y="4351650"/>
            <a:ext cx="4184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 Test Error = 0.067393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1658363" y="4027175"/>
            <a:ext cx="151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Incremental</a:t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75" y="322800"/>
            <a:ext cx="4371975" cy="3582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3650" y="182238"/>
            <a:ext cx="4400550" cy="36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6118820" y="3947275"/>
            <a:ext cx="927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Batch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75" y="189963"/>
            <a:ext cx="4314825" cy="36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1658363" y="3947275"/>
            <a:ext cx="151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Incremental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6118820" y="3947275"/>
            <a:ext cx="927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Batch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0975" y="196475"/>
            <a:ext cx="4286250" cy="366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/>
        </p:nvSpPr>
        <p:spPr>
          <a:xfrm>
            <a:off x="5448625" y="4446075"/>
            <a:ext cx="1961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 Test Error = 0.067393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1154763" y="4446075"/>
            <a:ext cx="1961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 Test Error = 0.</a:t>
            </a: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54764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50" y="115575"/>
            <a:ext cx="4313000" cy="338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350" y="152400"/>
            <a:ext cx="4374250" cy="336266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1672888" y="3947275"/>
            <a:ext cx="151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Incremental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6118820" y="3947275"/>
            <a:ext cx="927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Batch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175650" y="3850500"/>
            <a:ext cx="3858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Constant</a:t>
            </a:r>
            <a:r>
              <a:rPr lang="es" sz="1400"/>
              <a:t> learning rate &amp; without Momentum</a:t>
            </a:r>
            <a:endParaRPr sz="1400"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4113"/>
            <a:ext cx="4400550" cy="36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4932846" y="3850500"/>
            <a:ext cx="38214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Adaptive</a:t>
            </a:r>
            <a:r>
              <a:rPr lang="es" sz="1400"/>
              <a:t> learning rate &amp; without Momentum</a:t>
            </a:r>
            <a:endParaRPr sz="1400"/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221512" cy="35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5150775" y="3722050"/>
            <a:ext cx="3763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Adaptive</a:t>
            </a:r>
            <a:r>
              <a:rPr lang="es" sz="1400"/>
              <a:t> learning rate &amp; </a:t>
            </a:r>
            <a:r>
              <a:rPr lang="es" sz="1400"/>
              <a:t>without </a:t>
            </a:r>
            <a:r>
              <a:rPr lang="es" sz="1400"/>
              <a:t>momentum</a:t>
            </a:r>
            <a:endParaRPr sz="1400"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5950" y="133438"/>
            <a:ext cx="3998014" cy="34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716900" y="4403825"/>
            <a:ext cx="39981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Test Error = </a:t>
            </a:r>
            <a:r>
              <a:rPr lang="es" sz="1050">
                <a:solidFill>
                  <a:srgbClr val="3C404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0.</a:t>
            </a:r>
            <a:r>
              <a:rPr lang="es" sz="1050">
                <a:solidFill>
                  <a:srgbClr val="3C404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068420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5280050" y="4403825"/>
            <a:ext cx="33912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Calibri"/>
                <a:ea typeface="Calibri"/>
                <a:cs typeface="Calibri"/>
                <a:sym typeface="Calibri"/>
              </a:rPr>
              <a:t>Test Error = 0.067393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637388" y="3668375"/>
            <a:ext cx="3858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Constant</a:t>
            </a:r>
            <a:r>
              <a:rPr lang="es" sz="1400"/>
              <a:t> learning rate &amp; without Momentum</a:t>
            </a:r>
            <a:endParaRPr sz="1400"/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00" y="344150"/>
            <a:ext cx="4000500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5150775" y="3677863"/>
            <a:ext cx="3763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W</a:t>
            </a:r>
            <a:r>
              <a:rPr b="1" lang="es" sz="1400"/>
              <a:t>ithout</a:t>
            </a:r>
            <a:r>
              <a:rPr lang="es" sz="1400"/>
              <a:t> momentum</a:t>
            </a:r>
            <a:endParaRPr sz="1400"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5950" y="133438"/>
            <a:ext cx="3998014" cy="34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637388" y="3668375"/>
            <a:ext cx="3858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With</a:t>
            </a:r>
            <a:r>
              <a:rPr lang="es" sz="1400"/>
              <a:t> momentum</a:t>
            </a:r>
            <a:endParaRPr sz="1400"/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00" y="344150"/>
            <a:ext cx="4000500" cy="33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988" y="32325"/>
            <a:ext cx="435292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1757925" y="3383825"/>
            <a:ext cx="806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50%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2818" r="0" t="0"/>
          <a:stretch/>
        </p:blipFill>
        <p:spPr>
          <a:xfrm>
            <a:off x="50850" y="251000"/>
            <a:ext cx="5011950" cy="302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8775" y="53550"/>
            <a:ext cx="3896275" cy="333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6552575" y="3383825"/>
            <a:ext cx="806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r>
              <a:rPr lang="es"/>
              <a:t>0%</a:t>
            </a:r>
            <a:endParaRPr/>
          </a:p>
        </p:txBody>
      </p:sp>
      <p:sp>
        <p:nvSpPr>
          <p:cNvPr id="183" name="Google Shape;183;p29"/>
          <p:cNvSpPr txBox="1"/>
          <p:nvPr/>
        </p:nvSpPr>
        <p:spPr>
          <a:xfrm>
            <a:off x="1176900" y="4093100"/>
            <a:ext cx="1961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 Error = 0.13105</a:t>
            </a:r>
            <a:endParaRPr/>
          </a:p>
        </p:txBody>
      </p:sp>
      <p:sp>
        <p:nvSpPr>
          <p:cNvPr id="184" name="Google Shape;184;p29"/>
          <p:cNvSpPr txBox="1"/>
          <p:nvPr/>
        </p:nvSpPr>
        <p:spPr>
          <a:xfrm>
            <a:off x="5877250" y="4093100"/>
            <a:ext cx="4184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 Error = 0.067393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17626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¿Preguntas?</a:t>
            </a:r>
            <a:endParaRPr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Variables del diseño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Arquitectura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Capas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Neuronas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Batch vs Incremental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Factor de aprendizaje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Épocas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Modificaciones a backpropagation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250">
                <a:latin typeface="Arial"/>
                <a:ea typeface="Arial"/>
                <a:cs typeface="Arial"/>
                <a:sym typeface="Arial"/>
              </a:rPr>
              <a:t>η adaptativo</a:t>
            </a:r>
            <a:endParaRPr sz="1250">
              <a:latin typeface="Arial"/>
              <a:ea typeface="Arial"/>
              <a:cs typeface="Arial"/>
              <a:sym typeface="Arial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Font typeface="Arial"/>
              <a:buChar char="○"/>
            </a:pPr>
            <a:r>
              <a:rPr lang="es" sz="1250">
                <a:latin typeface="Arial"/>
                <a:ea typeface="Arial"/>
                <a:cs typeface="Arial"/>
                <a:sym typeface="Arial"/>
              </a:rPr>
              <a:t>Momentum</a:t>
            </a:r>
            <a:endParaRPr sz="125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Inicialización</a:t>
            </a:r>
            <a:r>
              <a:rPr lang="es"/>
              <a:t> de los pesos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Constante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Constante que depende de las entradas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Al azar dependiendo de las entradas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Media (</a:t>
            </a:r>
            <a:r>
              <a:rPr b="1"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μ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 = </a:t>
            </a:r>
            <a:r>
              <a:rPr b="1"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0</a:t>
            </a:r>
            <a:endParaRPr b="1"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Desviación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estándar 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σ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 = </a:t>
            </a:r>
            <a:r>
              <a:rPr b="1"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 / sqrt(</a:t>
            </a:r>
            <a:r>
              <a:rPr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#Entradas</a:t>
            </a:r>
            <a:r>
              <a:rPr b="1" lang="es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b="1"/>
          </a:p>
        </p:txBody>
      </p:sp>
      <p:pic>
        <p:nvPicPr>
          <p:cNvPr descr="Resultado de imagen para azar"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7825" y="2837075"/>
            <a:ext cx="244792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Normalización</a:t>
            </a:r>
            <a:r>
              <a:rPr lang="es"/>
              <a:t> de la entrada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f(x) = a + (x - A) * (b - a) / (B -A)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Dividir por la norma</a:t>
            </a:r>
            <a:endParaRPr/>
          </a:p>
        </p:txBody>
      </p:sp>
      <p:pic>
        <p:nvPicPr>
          <p:cNvPr descr="Resultado de imagen para vector"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000" y="1909413"/>
            <a:ext cx="5564150" cy="27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Métricas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Error cuadrático medio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De aprendizaje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De prueba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Evolución del factor de aprendizaje</a:t>
            </a:r>
            <a:endParaRPr/>
          </a:p>
        </p:txBody>
      </p:sp>
      <p:pic>
        <p:nvPicPr>
          <p:cNvPr descr="Resultado de imagen para aprendizaje" id="87" name="Google Shape;87;p17"/>
          <p:cNvPicPr preferRelativeResize="0"/>
          <p:nvPr/>
        </p:nvPicPr>
        <p:blipFill rotWithShape="1">
          <a:blip r:embed="rId3">
            <a:alphaModFix/>
          </a:blip>
          <a:srcRect b="0" l="12103" r="0" t="0"/>
          <a:stretch/>
        </p:blipFill>
        <p:spPr>
          <a:xfrm>
            <a:off x="5476025" y="1514050"/>
            <a:ext cx="2627175" cy="30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Mejoras utilizadas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 sz="1250">
                <a:latin typeface="Arial"/>
                <a:ea typeface="Arial"/>
                <a:cs typeface="Arial"/>
                <a:sym typeface="Arial"/>
              </a:rPr>
              <a:t>η adaptativo</a:t>
            </a:r>
            <a:endParaRPr b="1" sz="1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s" sz="1250">
                <a:latin typeface="Arial"/>
                <a:ea typeface="Arial"/>
                <a:cs typeface="Arial"/>
                <a:sym typeface="Arial"/>
              </a:rPr>
              <a:t>Momentum</a:t>
            </a:r>
            <a:endParaRPr b="1" sz="125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0" l="0" r="38571" t="0"/>
          <a:stretch/>
        </p:blipFill>
        <p:spPr>
          <a:xfrm>
            <a:off x="2179625" y="1581075"/>
            <a:ext cx="2869425" cy="9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0321" y="3605621"/>
            <a:ext cx="3807329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0" l="0" r="0" t="-1020"/>
          <a:stretch/>
        </p:blipFill>
        <p:spPr>
          <a:xfrm>
            <a:off x="408425" y="705975"/>
            <a:ext cx="3227300" cy="419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748275" y="217875"/>
            <a:ext cx="4184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Lato"/>
                <a:ea typeface="Lato"/>
                <a:cs typeface="Lato"/>
                <a:sym typeface="Lato"/>
              </a:rPr>
              <a:t>CONFIGURACIÓN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550" y="217875"/>
            <a:ext cx="344694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625" y="639725"/>
            <a:ext cx="4267200" cy="37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200" y="123350"/>
            <a:ext cx="2709950" cy="23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5200" y="2631675"/>
            <a:ext cx="2620402" cy="23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